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</p:sldMasterIdLst>
  <p:notesMasterIdLst>
    <p:notesMasterId r:id="rId41"/>
  </p:notesMasterIdLst>
  <p:sldIdLst>
    <p:sldId id="302" r:id="rId3"/>
    <p:sldId id="256" r:id="rId4"/>
    <p:sldId id="257" r:id="rId5"/>
    <p:sldId id="281" r:id="rId6"/>
    <p:sldId id="304" r:id="rId7"/>
    <p:sldId id="303" r:id="rId8"/>
    <p:sldId id="258" r:id="rId9"/>
    <p:sldId id="305" r:id="rId10"/>
    <p:sldId id="306" r:id="rId11"/>
    <p:sldId id="307" r:id="rId12"/>
    <p:sldId id="308" r:id="rId13"/>
    <p:sldId id="309" r:id="rId14"/>
    <p:sldId id="282" r:id="rId15"/>
    <p:sldId id="310" r:id="rId16"/>
    <p:sldId id="299" r:id="rId17"/>
    <p:sldId id="289" r:id="rId18"/>
    <p:sldId id="290" r:id="rId19"/>
    <p:sldId id="260" r:id="rId20"/>
    <p:sldId id="312" r:id="rId21"/>
    <p:sldId id="300" r:id="rId22"/>
    <p:sldId id="313" r:id="rId23"/>
    <p:sldId id="311" r:id="rId24"/>
    <p:sldId id="261" r:id="rId25"/>
    <p:sldId id="314" r:id="rId26"/>
    <p:sldId id="262" r:id="rId27"/>
    <p:sldId id="285" r:id="rId28"/>
    <p:sldId id="315" r:id="rId29"/>
    <p:sldId id="316" r:id="rId30"/>
    <p:sldId id="317" r:id="rId31"/>
    <p:sldId id="318" r:id="rId32"/>
    <p:sldId id="319" r:id="rId33"/>
    <p:sldId id="320" r:id="rId34"/>
    <p:sldId id="286" r:id="rId35"/>
    <p:sldId id="321" r:id="rId36"/>
    <p:sldId id="322" r:id="rId37"/>
    <p:sldId id="263" r:id="rId38"/>
    <p:sldId id="264" r:id="rId39"/>
    <p:sldId id="301" r:id="rId40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n Kozakis" initials="KK" lastIdx="5" clrIdx="0">
    <p:extLst>
      <p:ext uri="{19B8F6BF-5375-455C-9EA6-DF929625EA0E}">
        <p15:presenceInfo xmlns:p15="http://schemas.microsoft.com/office/powerpoint/2012/main" userId="S-1-5-21-4015675393-1039777500-3460060182-1245" providerId="AD"/>
      </p:ext>
    </p:extLst>
  </p:cmAuthor>
  <p:cmAuthor id="2" name="Kelly Hegedus" initials="KH" lastIdx="1" clrIdx="1">
    <p:extLst>
      <p:ext uri="{19B8F6BF-5375-455C-9EA6-DF929625EA0E}">
        <p15:presenceInfo xmlns:p15="http://schemas.microsoft.com/office/powerpoint/2012/main" userId="Kelly Heged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3" autoAdjust="0"/>
    <p:restoredTop sz="88636" autoAdjust="0"/>
  </p:normalViewPr>
  <p:slideViewPr>
    <p:cSldViewPr snapToGrid="0">
      <p:cViewPr varScale="1">
        <p:scale>
          <a:sx n="110" d="100"/>
          <a:sy n="110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982"/>
    </p:cViewPr>
  </p:sorterViewPr>
  <p:notesViewPr>
    <p:cSldViewPr snapToGrid="0">
      <p:cViewPr>
        <p:scale>
          <a:sx n="100" d="100"/>
          <a:sy n="100" d="100"/>
        </p:scale>
        <p:origin x="2592" y="-8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3DF0C-B8C6-461F-B224-37794DEA25DE}" type="datetimeFigureOut">
              <a:rPr lang="en-US" smtClean="0"/>
              <a:t>8/30/2019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1B858-7DA4-455F-A391-2E7A6E295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9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4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879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0102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441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609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667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423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90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pPr>
              <a:buFontTx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040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pPr>
              <a:buFontTx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5329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pPr>
              <a:buFontTx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79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charset="0"/>
              <a:cs typeface="Arial" charset="0"/>
            </a:endParaRPr>
          </a:p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3646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pPr>
              <a:buFontTx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1009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pPr>
              <a:buFontTx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981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9449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9474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8281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2511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09426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310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2046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365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7312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4579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5936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2070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0446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1684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5050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charset="0"/>
              <a:cs typeface="Arial" charset="0"/>
            </a:endParaRPr>
          </a:p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894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666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12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91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26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8145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32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21734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76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46F7A-BE81-4035-8ED1-37DA65331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35A9B-A446-40C4-B565-285953280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210B61-B162-4C77-8984-4DBD7D811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679289-1508-4ED8-9E97-8BF5F164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0679-B058-4BEB-A989-40F759EC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91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F99148-78A5-4F4B-98B9-DA21B4092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4BC381-98F6-4133-B195-6E0010131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AA7ABF-E381-4C7D-97DC-007093C1B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0679-B058-4BEB-A989-40F759EC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623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67C3C-A491-482E-8984-06F20BD42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FA05E4-52ED-42FB-9A7F-DB5F19526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44262B-B5B6-4ABE-B225-35FE47F1AC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47CA34-C91C-43CE-BA28-2209B0FDA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E0FF6E-3671-44BF-946F-54FE3C1DF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0D31A5-24A9-455E-BC9A-5E003988F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0679-B058-4BEB-A989-40F759EC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470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5B905-4425-4405-AC08-6434DEF1D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12247B-35D3-4C21-A9DA-CA15D07606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089897-97D3-4358-8098-9C1985889C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5C5EEC-98C2-4681-A1B3-BDD28D9A1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AD2BE5-1E48-4840-83D4-993DC0EDB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B850CC-0547-4856-A118-D3FAC4701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0679-B058-4BEB-A989-40F759EC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093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0E010-C547-472B-B69A-4676792AB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D5CD80-CC2E-44E0-BCFD-F1EA2594E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16ED6-3CE6-4C3D-86D0-60637DBEE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4F7081-AFE3-48A6-81F9-A20287FE5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CE251C-6ACD-4E43-93A9-4B0E6E221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0679-B058-4BEB-A989-40F759EC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0024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7A067A-6607-488A-8E95-7DAE882367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CA28EA-1B93-4F9F-BF33-64B467385A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7C025-D9A8-4E7D-97E7-C1CEE3264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718DC-961C-468D-87BE-791EED5CB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5D31B-4667-4E0C-A8B4-320FBC83D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0679-B058-4BEB-A989-40F759EC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553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02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843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326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00BF1-C982-4FA2-A397-CB00E6FCBF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7E12FC-ED59-4EF8-BDAD-27206E4018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7DE35-4A09-4ED8-9DD9-DA6DD9AAC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4B39-63B8-4498-8AC2-AE422F158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0AE2A4-EEC0-4E94-A07D-0E5B37FDB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0679-B058-4BEB-A989-40F759EC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04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40046-A410-44BB-A3C7-9881EED03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3A0C74-ACE5-4E58-A35A-5AC33C7A0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849870-A8A9-4FB8-AAA4-BA6A6E5C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89EFC-3C85-4F67-A814-85F58148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D3B47-FCB9-4D70-82AC-C9A882A10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0679-B058-4BEB-A989-40F759EC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723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CE792-D80A-447F-8CB5-D78C1B9A6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5460D1-0CB6-40B9-801C-63CFD31E2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73D19-9F76-48F6-989A-98EA6E6D9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13D7B-8648-4579-A117-D0D83C2E0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F1207-194A-4C3C-923C-A6D089B60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0679-B058-4BEB-A989-40F759EC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775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20DE72-D298-44A1-A55A-AA2C52C26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03638A-2174-42F7-AA91-C0026B20FF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660025-5E47-4A03-BBAC-6B78393FE2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DEDC61-C8CF-4BC0-B666-67E030A94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6D5D98-F538-4FF4-AF4A-9BBDD31ED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93D668-1E65-41BF-89C5-29AE65B22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0679-B058-4BEB-A989-40F759EC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157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CEB82-CA0C-4248-8078-1C4FD242E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D066FA-8BC9-47E6-8E75-CFCC5C0AB7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5897DB-4D66-4751-AB18-A049C98EA7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3A0E11-5BC9-4A35-B91D-E69F707C54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621BCA-6CBF-4A6D-AA10-8A0C7F48A7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807422-3641-40DD-A2C0-1734C1755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083A03-69EC-44A3-BAE5-2702686BF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CA7570-5083-4972-B63B-DC09C5458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0679-B058-4BEB-A989-40F759EC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73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48586"/>
          </a:xfrm>
          <a:prstGeom prst="rect">
            <a:avLst/>
          </a:prstGeom>
          <a:solidFill>
            <a:srgbClr val="2173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0" y="6530895"/>
            <a:ext cx="12192000" cy="324293"/>
          </a:xfrm>
          <a:prstGeom prst="rect">
            <a:avLst/>
          </a:prstGeom>
          <a:solidFill>
            <a:srgbClr val="2173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7797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245" y="649458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© Jasper Learning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45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A42EC0D-CC12-4F12-87CE-5505B6FC500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81246" y="77097"/>
            <a:ext cx="3133061" cy="520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05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Microsoft Office</a:t>
            </a:r>
            <a:r>
              <a:rPr lang="en-US" sz="1050" baseline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400" b="1" i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3224659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217346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47A33B-1421-4192-B46A-7410D6F55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62C25-4E4E-42D2-A542-629A57C19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6A724-D562-454F-8FBD-B219785936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83F56-D449-49D6-A088-B576147AD2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DE322-AB88-44F1-BC96-747C144B82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C0679-B058-4BEB-A989-40F759EC8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8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7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68CA75-3079-4060-8309-9ED691007C7D}"/>
              </a:ext>
            </a:extLst>
          </p:cNvPr>
          <p:cNvSpPr/>
          <p:nvPr/>
        </p:nvSpPr>
        <p:spPr>
          <a:xfrm>
            <a:off x="842645" y="1559450"/>
            <a:ext cx="10506710" cy="3293209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Microsoft</a:t>
            </a:r>
            <a:r>
              <a:rPr kumimoji="0" lang="en-US" sz="6000" b="1" i="0" u="none" strike="noStrike" kern="1200" cap="none" spc="50" normalizeH="0" baseline="9000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®</a:t>
            </a:r>
            <a:br>
              <a:rPr kumimoji="0" lang="en-US" sz="88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</a:br>
            <a:r>
              <a:rPr kumimoji="0" lang="en-US" sz="88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Office 365 &amp;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A725D6-103A-49C5-9347-213648571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C0679-B058-4BEB-A989-40F759EC83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80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7638"/>
            <a:ext cx="11044687" cy="790330"/>
          </a:xfrm>
        </p:spPr>
        <p:txBody>
          <a:bodyPr>
            <a:normAutofit fontScale="90000"/>
          </a:bodyPr>
          <a:lstStyle/>
          <a:p>
            <a:r>
              <a:rPr lang="en-US" dirty="0"/>
              <a:t>Creating and Arranging Worksheet Windows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Horizontal</a:t>
            </a:r>
          </a:p>
          <a:p>
            <a:pPr lvl="1"/>
            <a:r>
              <a:rPr lang="en-US" dirty="0"/>
              <a:t>Re-arrange worksheet windows on the screen so that each window stretches across the entire width of the Excel screen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8309" y="3053643"/>
            <a:ext cx="5435839" cy="2941023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60F94B-3B98-4333-8CBC-A0BD5F7E6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C2A63-F885-440F-BF95-930ED0ED68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1577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972800" cy="996657"/>
          </a:xfrm>
        </p:spPr>
        <p:txBody>
          <a:bodyPr>
            <a:normAutofit fontScale="90000"/>
          </a:bodyPr>
          <a:lstStyle/>
          <a:p>
            <a:r>
              <a:rPr lang="en-US" dirty="0"/>
              <a:t>Creating and Arranging Worksheet Windows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Vertical</a:t>
            </a:r>
          </a:p>
          <a:p>
            <a:pPr lvl="1"/>
            <a:r>
              <a:rPr lang="en-US" dirty="0"/>
              <a:t>Re-arrange worksheet windows on the screen so that each window stretches from the top to the bottom of the Excel screen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D89C58-ED84-4F05-A64B-02402D73B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873" y="3065846"/>
            <a:ext cx="5617653" cy="30428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8343B9-28EA-4953-AA07-3010793E44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C78F88-593D-419F-90B3-B9731FF2B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381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9999"/>
            <a:ext cx="11036060" cy="1007797"/>
          </a:xfrm>
        </p:spPr>
        <p:txBody>
          <a:bodyPr>
            <a:normAutofit fontScale="90000"/>
          </a:bodyPr>
          <a:lstStyle/>
          <a:p>
            <a:r>
              <a:rPr lang="en-US" dirty="0"/>
              <a:t>Creating and Arranging Worksheet Windows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Cascade</a:t>
            </a:r>
          </a:p>
          <a:p>
            <a:pPr lvl="1"/>
            <a:r>
              <a:rPr lang="en-US" dirty="0"/>
              <a:t>Re-arrange worksheets so that each one is on top of the next and slightly offset to give you a three-dimensional view of all open workbooks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91621" y="3104719"/>
            <a:ext cx="4845011" cy="3001198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32B0CB-64B5-423E-B77D-5F46F6BE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5F908-2D40-4714-BAB2-4263707EA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015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Splitting Panes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/>
              <a:t>You can view the active worksheet using two or four window panes</a:t>
            </a:r>
          </a:p>
          <a:p>
            <a:pPr marL="285750" indent="-285750"/>
            <a:r>
              <a:rPr lang="en-US" dirty="0"/>
              <a:t>Allows you to move around to see different parts of the worksheet </a:t>
            </a:r>
          </a:p>
          <a:p>
            <a:r>
              <a:rPr lang="en-US" dirty="0"/>
              <a:t>On the View tab, in the Window group, click </a:t>
            </a:r>
            <a:r>
              <a:rPr lang="en-US" b="1" dirty="0"/>
              <a:t>Split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DF9B933-94D2-4BB1-801F-EACF8A7EECC1}"/>
              </a:ext>
            </a:extLst>
          </p:cNvPr>
          <p:cNvGrpSpPr/>
          <p:nvPr/>
        </p:nvGrpSpPr>
        <p:grpSpPr>
          <a:xfrm>
            <a:off x="1150741" y="3268580"/>
            <a:ext cx="7864922" cy="2756635"/>
            <a:chOff x="1182824" y="3142478"/>
            <a:chExt cx="8682394" cy="3043157"/>
          </a:xfrm>
        </p:grpSpPr>
        <p:pic>
          <p:nvPicPr>
            <p:cNvPr id="10" name="Picture 9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182824" y="3142478"/>
              <a:ext cx="6567805" cy="2698034"/>
            </a:xfrm>
            <a:prstGeom prst="rect">
              <a:avLst/>
            </a:prstGeom>
            <a:noFill/>
            <a:ln w="3175">
              <a:noFill/>
            </a:ln>
          </p:spPr>
        </p:pic>
        <p:grpSp>
          <p:nvGrpSpPr>
            <p:cNvPr id="11" name="Group 10"/>
            <p:cNvGrpSpPr/>
            <p:nvPr/>
          </p:nvGrpSpPr>
          <p:grpSpPr>
            <a:xfrm>
              <a:off x="7508149" y="4016862"/>
              <a:ext cx="2357069" cy="305790"/>
              <a:chOff x="7993380" y="4069080"/>
              <a:chExt cx="2357069" cy="305790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8542020" y="4069080"/>
                <a:ext cx="1808429" cy="3057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Horizontal Split Bar</a:t>
                </a:r>
              </a:p>
            </p:txBody>
          </p:sp>
          <p:cxnSp>
            <p:nvCxnSpPr>
              <p:cNvPr id="6" name="Straight Arrow Connector 5"/>
              <p:cNvCxnSpPr/>
              <p:nvPr/>
            </p:nvCxnSpPr>
            <p:spPr>
              <a:xfrm flipH="1">
                <a:off x="7993380" y="4213860"/>
                <a:ext cx="57912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2635127" y="5410200"/>
              <a:ext cx="1384546" cy="775435"/>
              <a:chOff x="2635127" y="5410200"/>
              <a:chExt cx="1384546" cy="775435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2635127" y="5908636"/>
                <a:ext cx="13845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Vertical Split Bar</a:t>
                </a: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V="1">
                <a:off x="3327400" y="5410200"/>
                <a:ext cx="0" cy="5461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CC978-12E7-485E-AF38-8053D510E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DC4C16-BB9A-4906-8029-354D9675E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29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Splitting Panes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remove the split bars from the screen:</a:t>
            </a:r>
          </a:p>
          <a:p>
            <a:pPr lvl="1"/>
            <a:r>
              <a:rPr lang="en-US" dirty="0"/>
              <a:t>On the View tab, in the Window group, click </a:t>
            </a:r>
            <a:r>
              <a:rPr lang="en-US" b="1" dirty="0"/>
              <a:t>Split</a:t>
            </a:r>
            <a:r>
              <a:rPr lang="en-US" dirty="0"/>
              <a:t>; or</a:t>
            </a:r>
          </a:p>
          <a:p>
            <a:pPr lvl="1"/>
            <a:r>
              <a:rPr lang="en-US" dirty="0"/>
              <a:t>Drag the vertical split bar to the far left or far right of the worksheet; or</a:t>
            </a:r>
          </a:p>
          <a:p>
            <a:pPr lvl="1"/>
            <a:r>
              <a:rPr lang="en-US" dirty="0"/>
              <a:t>Drag the horizontal split bar to the top or bottom of the worksheet; or</a:t>
            </a:r>
          </a:p>
          <a:p>
            <a:pPr lvl="1"/>
            <a:r>
              <a:rPr lang="en-US" dirty="0"/>
              <a:t>Double-click on either split bar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E71A9F-7082-44DE-A12D-D035812B8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AFC5AE-181D-4AE0-96C5-24FED772A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509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Freezing Panes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727797"/>
            <a:ext cx="10972800" cy="4525963"/>
          </a:xfrm>
        </p:spPr>
        <p:txBody>
          <a:bodyPr/>
          <a:lstStyle/>
          <a:p>
            <a:pPr marL="285750" indent="-285750"/>
            <a:r>
              <a:rPr lang="en-US" dirty="0"/>
              <a:t>Allows you to lock titles on screen while scrolling to other parts of the worksheet</a:t>
            </a:r>
          </a:p>
          <a:p>
            <a:pPr marL="285750" indent="-285750"/>
            <a:r>
              <a:rPr lang="en-US" dirty="0"/>
              <a:t>On the View tab, in the Window group, click </a:t>
            </a:r>
            <a:r>
              <a:rPr lang="en-US" b="1" dirty="0"/>
              <a:t>Freeze Panes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3868" y="3213809"/>
            <a:ext cx="2369178" cy="163954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266755"/>
              </p:ext>
            </p:extLst>
          </p:nvPr>
        </p:nvGraphicFramePr>
        <p:xfrm>
          <a:off x="3629464" y="3206116"/>
          <a:ext cx="7528668" cy="241809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780531">
                  <a:extLst>
                    <a:ext uri="{9D8B030D-6E8A-4147-A177-3AD203B41FA5}">
                      <a16:colId xmlns:a16="http://schemas.microsoft.com/office/drawing/2014/main" val="4292071044"/>
                    </a:ext>
                  </a:extLst>
                </a:gridCol>
                <a:gridCol w="5748137">
                  <a:extLst>
                    <a:ext uri="{9D8B030D-6E8A-4147-A177-3AD203B41FA5}">
                      <a16:colId xmlns:a16="http://schemas.microsoft.com/office/drawing/2014/main" val="2930772991"/>
                    </a:ext>
                  </a:extLst>
                </a:gridCol>
              </a:tblGrid>
              <a:tr h="80603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Freeze</a:t>
                      </a:r>
                      <a:r>
                        <a:rPr lang="en-US" sz="2000" b="1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Panes</a:t>
                      </a:r>
                      <a:endParaRPr lang="en-US" sz="2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Rows</a:t>
                      </a:r>
                      <a:r>
                        <a:rPr lang="en-US" sz="2000" b="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above and to left of the active cell remain in view until the feature is turned off</a:t>
                      </a:r>
                      <a:endParaRPr lang="en-US" sz="20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4059242"/>
                  </a:ext>
                </a:extLst>
              </a:tr>
              <a:tr h="80603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Freeze Top Row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Freeze the row currently displayed</a:t>
                      </a:r>
                      <a:r>
                        <a:rPr lang="en-US" sz="20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at the top of the worksheet window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2661711"/>
                  </a:ext>
                </a:extLst>
              </a:tr>
              <a:tr h="80603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Freeze First Column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Freeze</a:t>
                      </a:r>
                      <a:r>
                        <a:rPr lang="en-US" sz="20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the column currently displayed at the far left of the worksheet window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5743097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108B8B-229F-48F3-9613-D312C9649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3A3E79-20E2-48D7-8E06-D02C77EFC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246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Zoom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Changes the display magnification on screen</a:t>
            </a:r>
          </a:p>
          <a:p>
            <a:r>
              <a:rPr lang="en-US" dirty="0"/>
              <a:t>To change the zoom:</a:t>
            </a:r>
          </a:p>
          <a:p>
            <a:pPr lvl="1"/>
            <a:r>
              <a:rPr lang="en-US" dirty="0"/>
              <a:t>On the View tab, in the Zoom group, click the desired zoom option; or</a:t>
            </a:r>
          </a:p>
          <a:p>
            <a:pPr lvl="1"/>
            <a:r>
              <a:rPr lang="en-US" dirty="0"/>
              <a:t>On the Status bar, click </a:t>
            </a:r>
            <a:r>
              <a:rPr lang="en-US" b="1" dirty="0"/>
              <a:t>Zoom Out</a:t>
            </a:r>
            <a:r>
              <a:rPr lang="en-US" dirty="0"/>
              <a:t> or </a:t>
            </a:r>
            <a:r>
              <a:rPr lang="en-US" b="1" dirty="0"/>
              <a:t>Zoom In</a:t>
            </a:r>
            <a:r>
              <a:rPr lang="en-US" dirty="0"/>
              <a:t>, or drag the</a:t>
            </a:r>
            <a:br>
              <a:rPr lang="en-US" dirty="0"/>
            </a:br>
            <a:r>
              <a:rPr lang="en-US" dirty="0"/>
              <a:t>bar in the Zoom slider; or</a:t>
            </a:r>
          </a:p>
          <a:p>
            <a:pPr lvl="1"/>
            <a:r>
              <a:rPr lang="en-US" dirty="0"/>
              <a:t>On the View tab, in the Zoom group, click </a:t>
            </a:r>
            <a:r>
              <a:rPr lang="en-US" b="1" dirty="0"/>
              <a:t>Zoom Level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87404" y="3334022"/>
            <a:ext cx="1867940" cy="221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99802" y="4034540"/>
            <a:ext cx="1255542" cy="167696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FA5092-C3AD-4DB3-A0AD-51B0684C6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76063F-0A4A-457F-8BA5-E63A4FC49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87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and Previewing the Workbook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727797"/>
            <a:ext cx="5486400" cy="4525963"/>
          </a:xfrm>
        </p:spPr>
        <p:txBody>
          <a:bodyPr/>
          <a:lstStyle/>
          <a:p>
            <a:r>
              <a:rPr lang="en-US" dirty="0"/>
              <a:t>To print or preview the workbook: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, click </a:t>
            </a:r>
            <a:r>
              <a:rPr lang="en-US" b="1" dirty="0"/>
              <a:t>Print</a:t>
            </a:r>
            <a:r>
              <a:rPr lang="en-US" dirty="0"/>
              <a:t>; or</a:t>
            </a:r>
            <a:endParaRPr lang="en-US" b="1" dirty="0"/>
          </a:p>
          <a:p>
            <a:pPr lvl="1"/>
            <a:r>
              <a:rPr lang="en-US" dirty="0"/>
              <a:t>Press CTRL+P; or</a:t>
            </a:r>
          </a:p>
          <a:p>
            <a:r>
              <a:rPr lang="en-US" dirty="0"/>
              <a:t>Add the </a:t>
            </a:r>
            <a:r>
              <a:rPr lang="en-US" b="1" dirty="0"/>
              <a:t>Quick Print </a:t>
            </a:r>
            <a:r>
              <a:rPr lang="en-US" dirty="0"/>
              <a:t>button to the Quick Access Toolbar to print the entire worksheet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16526" y="2068997"/>
            <a:ext cx="5145741" cy="3779950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5CB0D4-F6DA-4E32-8EB6-FF75521DD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992D19-BEF2-4D9A-86D0-1509FC06D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92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Changing the Workbook Views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/>
              <a:t>Select different ways to view a worksheet:</a:t>
            </a:r>
          </a:p>
          <a:p>
            <a:pPr lvl="1" fontAlgn="base"/>
            <a:r>
              <a:rPr lang="en-US" dirty="0"/>
              <a:t>On the View tab, in the Worksheet Views group, click a view; or</a:t>
            </a:r>
          </a:p>
          <a:p>
            <a:pPr marL="457200" lvl="1" indent="0" fontAlgn="base">
              <a:buNone/>
            </a:pPr>
            <a:endParaRPr lang="en-US" dirty="0"/>
          </a:p>
          <a:p>
            <a:pPr lvl="1" fontAlgn="base"/>
            <a:r>
              <a:rPr lang="en-US" dirty="0"/>
              <a:t>Click the </a:t>
            </a:r>
            <a:r>
              <a:rPr lang="en-US" b="1" dirty="0"/>
              <a:t>View</a:t>
            </a:r>
            <a:r>
              <a:rPr lang="en-US" dirty="0"/>
              <a:t> button on the Status bar​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pPr marL="0" indent="0" fontAlgn="base">
              <a:buNone/>
            </a:pPr>
            <a:r>
              <a:rPr lang="en-US" dirty="0"/>
              <a:t>​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288" y="3318904"/>
            <a:ext cx="1195329" cy="2201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1136" y="2185006"/>
            <a:ext cx="1377481" cy="61446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B5854E5-86F9-4F9E-9F92-0782F013A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998A12-BC6B-46BA-9949-E016C669F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8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Changing the Workbook Views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b="1" dirty="0"/>
              <a:t>Normal</a:t>
            </a:r>
          </a:p>
          <a:p>
            <a:pPr lvl="1" fontAlgn="base"/>
            <a:r>
              <a:rPr lang="en-US" dirty="0"/>
              <a:t>Default view</a:t>
            </a:r>
          </a:p>
          <a:p>
            <a:pPr lvl="1" fontAlgn="base"/>
            <a:r>
              <a:rPr lang="en-US" dirty="0"/>
              <a:t>Only the worksheet rows, columns, and headers appear</a:t>
            </a:r>
          </a:p>
          <a:p>
            <a:pPr lvl="1" fontAlgn="base"/>
            <a:r>
              <a:rPr lang="en-US" dirty="0"/>
              <a:t>Page break lines appear only if you activate a print-related feature</a:t>
            </a:r>
          </a:p>
          <a:p>
            <a:pPr fontAlgn="base"/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09810" y="3613666"/>
            <a:ext cx="4947261" cy="2488764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C565CF-D9D8-4C0B-B425-B11F2E71F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AA1B41-FB52-4186-B314-8363B305C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31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0612" y="1122363"/>
            <a:ext cx="10367682" cy="2387600"/>
          </a:xfrm>
        </p:spPr>
        <p:txBody>
          <a:bodyPr/>
          <a:lstStyle/>
          <a:p>
            <a:r>
              <a:rPr lang="en-US"/>
              <a:t>Microsoft Excel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Lesson 5:  Viewing and Printing Workbooks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E7D6D0-5C92-4611-9DDF-9364CE9EE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4DB09A-0B90-4D86-9639-5B52C02AD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312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Changing the Workbook Views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b="1" dirty="0"/>
              <a:t>Page Break Preview</a:t>
            </a:r>
            <a:r>
              <a:rPr lang="en-US" dirty="0"/>
              <a:t>​</a:t>
            </a:r>
          </a:p>
          <a:p>
            <a:pPr lvl="1" fontAlgn="base"/>
            <a:r>
              <a:rPr lang="en-US" dirty="0"/>
              <a:t>Display watermarks on your worksheet to identify which rows and columns will appear on which pages; the page break lines mark the boundaries</a:t>
            </a:r>
          </a:p>
        </p:txBody>
      </p:sp>
      <p:sp>
        <p:nvSpPr>
          <p:cNvPr id="6" name="Rectangle 5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0422" y="3098897"/>
            <a:ext cx="5141393" cy="2601747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C8D14E-DBD3-42F3-AD99-BEE11EE65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E91299-38CA-4D8D-B16E-FCCBB496E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420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Changing the Workbook Views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b="1" dirty="0"/>
              <a:t>Page Layout </a:t>
            </a:r>
            <a:r>
              <a:rPr lang="en-US" dirty="0"/>
              <a:t>​</a:t>
            </a:r>
          </a:p>
          <a:p>
            <a:pPr lvl="1" fontAlgn="base"/>
            <a:r>
              <a:rPr lang="en-US" dirty="0"/>
              <a:t>Display the workbook as it will appear when printed​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60011" y="2712789"/>
            <a:ext cx="5475362" cy="2769115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0905765-E3D9-4379-B857-240F2D0A7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DF3E72-9E7B-451B-95F5-4F13F2756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460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Changing the Workbook Views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b="1" dirty="0"/>
              <a:t>Custom</a:t>
            </a:r>
            <a:r>
              <a:rPr lang="en-US" dirty="0"/>
              <a:t>​</a:t>
            </a:r>
          </a:p>
          <a:p>
            <a:pPr lvl="1"/>
            <a:r>
              <a:rPr lang="en-US" dirty="0"/>
              <a:t>You can save the current page layout settings with a name so that you can </a:t>
            </a:r>
            <a:br>
              <a:rPr lang="en-US" dirty="0"/>
            </a:br>
            <a:r>
              <a:rPr lang="en-US" dirty="0"/>
              <a:t>re-activate them later</a:t>
            </a:r>
          </a:p>
          <a:p>
            <a:pPr lvl="1"/>
            <a:r>
              <a:rPr lang="en-US" dirty="0"/>
              <a:t>You can switch to full screen to hide Ribbon options</a:t>
            </a:r>
          </a:p>
        </p:txBody>
      </p:sp>
      <p:sp>
        <p:nvSpPr>
          <p:cNvPr id="6" name="Rectangle 5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14227" y="3543326"/>
            <a:ext cx="5113453" cy="2225461"/>
          </a:xfrm>
          <a:prstGeom prst="rect">
            <a:avLst/>
          </a:prstGeom>
          <a:noFill/>
          <a:ln w="3175"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5E9C3F-36B9-4932-AB45-9431CFD81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8B9DB0-D46C-4BAE-B3B1-0E05EC867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864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Customizing the Page Layout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/>
              <a:t>Default page layout settings:</a:t>
            </a:r>
          </a:p>
          <a:p>
            <a:pPr lvl="1"/>
            <a:r>
              <a:rPr lang="en-US" sz="2600" dirty="0"/>
              <a:t>Top and bottom margins set to 0.75"</a:t>
            </a:r>
          </a:p>
          <a:p>
            <a:pPr lvl="1"/>
            <a:r>
              <a:rPr lang="en-US" sz="2600" dirty="0"/>
              <a:t>Left and right margins set to 0.7"</a:t>
            </a:r>
          </a:p>
          <a:p>
            <a:pPr lvl="1"/>
            <a:r>
              <a:rPr lang="en-US" sz="2600" dirty="0"/>
              <a:t>Orientation set to portrait (vertical) </a:t>
            </a:r>
          </a:p>
          <a:p>
            <a:pPr lvl="1"/>
            <a:r>
              <a:rPr lang="en-US" sz="2600" dirty="0"/>
              <a:t>Paper size set to letter or A4</a:t>
            </a:r>
          </a:p>
          <a:p>
            <a:pPr lvl="1"/>
            <a:r>
              <a:rPr lang="en-US" sz="2600" dirty="0"/>
              <a:t>Scaling set to 100% (no zoom)</a:t>
            </a:r>
          </a:p>
          <a:p>
            <a:pPr lvl="1"/>
            <a:r>
              <a:rPr lang="en-US" sz="2600" dirty="0"/>
              <a:t>No header or footer</a:t>
            </a:r>
          </a:p>
          <a:p>
            <a:pPr lvl="1"/>
            <a:r>
              <a:rPr lang="en-US" sz="2600" dirty="0"/>
              <a:t>No gridlines, or row and column headings</a:t>
            </a:r>
          </a:p>
          <a:p>
            <a:endParaRPr lang="en-US" sz="26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D50D11-B2E3-4AA9-A338-9CF423AFE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FAB358-EE3A-4FF4-BCB3-BCC248973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473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Customizing the Page Layout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If worksheet is more than one page, the page order sequence is top-down, and then left-to-right</a:t>
            </a:r>
          </a:p>
          <a:p>
            <a:endParaRPr lang="en-US" sz="2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003" y="2794999"/>
            <a:ext cx="5470884" cy="302757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94A61-18AA-46E4-B55C-D39148610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10D8F3-1A4E-4DF7-8E6C-20AE9BCDB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6710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Setting Page Breaks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55517"/>
            <a:ext cx="10972800" cy="4598244"/>
          </a:xfrm>
        </p:spPr>
        <p:txBody>
          <a:bodyPr>
            <a:normAutofit/>
          </a:bodyPr>
          <a:lstStyle/>
          <a:p>
            <a:r>
              <a:rPr lang="en-US" dirty="0"/>
              <a:t>Use when worksheets are too large to fit on a single sheet of paper</a:t>
            </a:r>
          </a:p>
          <a:p>
            <a:r>
              <a:rPr lang="en-US" dirty="0"/>
              <a:t>Click the cell where you want to insert a page break, click the </a:t>
            </a:r>
            <a:r>
              <a:rPr lang="en-US" b="1" dirty="0"/>
              <a:t>Page Layout</a:t>
            </a:r>
            <a:r>
              <a:rPr lang="en-US" dirty="0"/>
              <a:t> tab, and in the Page Setup group, click </a:t>
            </a:r>
            <a:r>
              <a:rPr lang="en-US" b="1" dirty="0"/>
              <a:t>Breaks</a:t>
            </a:r>
            <a:r>
              <a:rPr lang="en-US" dirty="0"/>
              <a:t>, then click </a:t>
            </a:r>
            <a:r>
              <a:rPr lang="en-US" b="1" dirty="0"/>
              <a:t>Insert Page Break</a:t>
            </a:r>
          </a:p>
          <a:p>
            <a:pPr lvl="1"/>
            <a:r>
              <a:rPr lang="en-US" dirty="0"/>
              <a:t>Solid lines appear in the worksheet to </a:t>
            </a:r>
            <a:br>
              <a:rPr lang="en-US" dirty="0"/>
            </a:br>
            <a:r>
              <a:rPr lang="en-US" dirty="0"/>
              <a:t>represent horizontal page breaks</a:t>
            </a:r>
          </a:p>
          <a:p>
            <a:pPr lvl="1"/>
            <a:r>
              <a:rPr lang="en-US" dirty="0"/>
              <a:t>Dashed lines appear in the worksheet</a:t>
            </a:r>
            <a:br>
              <a:rPr lang="en-US" dirty="0"/>
            </a:br>
            <a:r>
              <a:rPr lang="en-US" dirty="0"/>
              <a:t>to represent vertical page breaks</a:t>
            </a:r>
          </a:p>
          <a:p>
            <a:r>
              <a:rPr lang="en-US" dirty="0"/>
              <a:t>To remove a page break, select a cell with cell with a page break, click the </a:t>
            </a:r>
            <a:r>
              <a:rPr lang="en-US" b="1" dirty="0"/>
              <a:t>Page Layout </a:t>
            </a:r>
            <a:r>
              <a:rPr lang="en-US" dirty="0"/>
              <a:t>tab,</a:t>
            </a:r>
            <a:r>
              <a:rPr lang="en-US" b="1" dirty="0"/>
              <a:t> </a:t>
            </a:r>
            <a:r>
              <a:rPr lang="en-US" dirty="0"/>
              <a:t>and in the Page Setup group, click </a:t>
            </a:r>
            <a:r>
              <a:rPr lang="en-US" b="1" dirty="0"/>
              <a:t>Breaks</a:t>
            </a:r>
            <a:r>
              <a:rPr lang="en-US" dirty="0"/>
              <a:t>, then click </a:t>
            </a:r>
            <a:r>
              <a:rPr lang="en-US" b="1" dirty="0"/>
              <a:t>Remove Page Break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12" b="18418"/>
          <a:stretch/>
        </p:blipFill>
        <p:spPr>
          <a:xfrm>
            <a:off x="6439183" y="3147640"/>
            <a:ext cx="4324988" cy="156503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630285-AFD5-4FC0-B2E6-AA50A6ADB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A378BB-E582-4BB1-9C58-A4D0A9D1D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6161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can use settings located in three different areas to format worksheets for printing:</a:t>
            </a:r>
          </a:p>
          <a:p>
            <a:pPr lvl="1"/>
            <a:r>
              <a:rPr lang="en-US" dirty="0"/>
              <a:t>On the Page Layout tab, in the Page Setup group</a:t>
            </a:r>
          </a:p>
          <a:p>
            <a:pPr lvl="1"/>
            <a:r>
              <a:rPr lang="en-US" dirty="0"/>
              <a:t>In the Page Setup dialog box </a:t>
            </a:r>
          </a:p>
          <a:p>
            <a:pPr lvl="1"/>
            <a:r>
              <a:rPr lang="en-US" dirty="0"/>
              <a:t>On the Print pane in Backstage view</a:t>
            </a:r>
            <a:endParaRPr lang="en-US" b="1" dirty="0"/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9CA373-07EA-4D05-8C05-BE094F736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9C2283-09B8-4E94-B528-549A28996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516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Margins</a:t>
            </a:r>
          </a:p>
          <a:p>
            <a:pPr lvl="1"/>
            <a:r>
              <a:rPr lang="en-US" dirty="0"/>
              <a:t>Margins are the amount of white space from the edge of the page</a:t>
            </a:r>
          </a:p>
          <a:p>
            <a:pPr lvl="2"/>
            <a:r>
              <a:rPr lang="en-US" dirty="0"/>
              <a:t>Many printers require a minimum page margin because they are not able to</a:t>
            </a:r>
            <a:br>
              <a:rPr lang="en-US" dirty="0"/>
            </a:br>
            <a:r>
              <a:rPr lang="en-US" dirty="0"/>
              <a:t>print to the edges of the paper</a:t>
            </a:r>
          </a:p>
          <a:p>
            <a:pPr lvl="2"/>
            <a:r>
              <a:rPr lang="en-US" dirty="0"/>
              <a:t>A wider margin is needed if the paper is held in place by a binding</a:t>
            </a:r>
            <a:br>
              <a:rPr lang="en-US" dirty="0"/>
            </a:br>
            <a:r>
              <a:rPr lang="en-US" dirty="0"/>
              <a:t>mechanism</a:t>
            </a:r>
          </a:p>
          <a:p>
            <a:pPr lvl="1"/>
            <a:r>
              <a:rPr lang="en-US" dirty="0"/>
              <a:t>The Header margin sets the distance between the Header and the </a:t>
            </a:r>
            <a:br>
              <a:rPr lang="en-US" dirty="0"/>
            </a:br>
            <a:r>
              <a:rPr lang="en-US" dirty="0"/>
              <a:t>top edge of the page</a:t>
            </a:r>
          </a:p>
          <a:p>
            <a:pPr lvl="1"/>
            <a:r>
              <a:rPr lang="en-US" dirty="0"/>
              <a:t>The Footer margin sets the distance between the Footer and the </a:t>
            </a:r>
            <a:br>
              <a:rPr lang="en-US" dirty="0"/>
            </a:br>
            <a:r>
              <a:rPr lang="en-US" dirty="0"/>
              <a:t>bottom edge of the page</a:t>
            </a:r>
          </a:p>
          <a:p>
            <a:pPr lvl="1"/>
            <a:r>
              <a:rPr lang="en-US" dirty="0"/>
              <a:t>If you select Custom Margins, the Page Setup dialog box displays to show all the Margin options available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90034" y="2915630"/>
            <a:ext cx="1584367" cy="215029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50923-1366-4A6E-A536-FF91A35FC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FB2E2-C584-491F-B55B-DC927816E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679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Orientation</a:t>
            </a:r>
          </a:p>
          <a:p>
            <a:pPr lvl="1"/>
            <a:r>
              <a:rPr lang="en-US" dirty="0"/>
              <a:t>Portrait</a:t>
            </a:r>
            <a:r>
              <a:rPr lang="en-US" b="1" dirty="0"/>
              <a:t> </a:t>
            </a:r>
            <a:r>
              <a:rPr lang="en-US" dirty="0"/>
              <a:t>(vertical)</a:t>
            </a:r>
          </a:p>
          <a:p>
            <a:pPr lvl="1"/>
            <a:r>
              <a:rPr lang="en-US" dirty="0"/>
              <a:t>Landscape</a:t>
            </a:r>
            <a:r>
              <a:rPr lang="en-US" b="1" dirty="0"/>
              <a:t> </a:t>
            </a:r>
            <a:r>
              <a:rPr lang="en-US" dirty="0"/>
              <a:t>(horizontal)</a:t>
            </a:r>
          </a:p>
          <a:p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96934" y="2025747"/>
            <a:ext cx="788104" cy="107581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6FA09D-3B69-4395-923C-599FACB51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C81D1-58D4-4B37-9A25-36E66DA49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710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Size</a:t>
            </a:r>
          </a:p>
          <a:p>
            <a:pPr lvl="1"/>
            <a:r>
              <a:rPr lang="en-US" dirty="0"/>
              <a:t>Specify what size paper to use for printing</a:t>
            </a:r>
          </a:p>
          <a:p>
            <a:pPr lvl="1"/>
            <a:r>
              <a:rPr lang="en-US" dirty="0"/>
              <a:t>You must choose options that are within the print capabilities </a:t>
            </a:r>
            <a:br>
              <a:rPr lang="en-US" dirty="0"/>
            </a:br>
            <a:r>
              <a:rPr lang="en-US" dirty="0"/>
              <a:t>of your printer </a:t>
            </a:r>
          </a:p>
          <a:p>
            <a:pPr lvl="2"/>
            <a:r>
              <a:rPr lang="en-US" dirty="0"/>
              <a:t>Remember to load the appropriate paper or select the correct tray from </a:t>
            </a:r>
            <a:br>
              <a:rPr lang="en-US" dirty="0"/>
            </a:br>
            <a:r>
              <a:rPr lang="en-US" dirty="0"/>
              <a:t>which to print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695"/>
          <a:stretch/>
        </p:blipFill>
        <p:spPr bwMode="auto">
          <a:xfrm>
            <a:off x="9494885" y="2124222"/>
            <a:ext cx="1695781" cy="35396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58621-7113-420F-9D39-46DB0E0C5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ECF6B-19BA-47CC-84D9-8B5616D5D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072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fontAlgn="base"/>
            <a:r>
              <a:rPr lang="en-US" sz="2800" dirty="0"/>
              <a:t>create and arrange worksheet windows​</a:t>
            </a:r>
          </a:p>
          <a:p>
            <a:pPr fontAlgn="base"/>
            <a:r>
              <a:rPr lang="en-US" sz="2800" dirty="0"/>
              <a:t>split and freeze panes​</a:t>
            </a:r>
          </a:p>
          <a:p>
            <a:pPr fontAlgn="base"/>
            <a:r>
              <a:rPr lang="en-US" sz="2800" dirty="0"/>
              <a:t>zoom in and out of worksheets​</a:t>
            </a:r>
          </a:p>
          <a:p>
            <a:pPr fontAlgn="base"/>
            <a:r>
              <a:rPr lang="en-US" sz="2800" dirty="0"/>
              <a:t>print and preview worksheets​</a:t>
            </a:r>
          </a:p>
          <a:p>
            <a:pPr fontAlgn="base"/>
            <a:r>
              <a:rPr lang="en-US" sz="2800" dirty="0"/>
              <a:t>use different workbook views</a:t>
            </a:r>
          </a:p>
          <a:p>
            <a:pPr fontAlgn="base"/>
            <a:r>
              <a:rPr lang="en-US" sz="2800" dirty="0"/>
              <a:t>add and preview page breaks​</a:t>
            </a:r>
          </a:p>
          <a:p>
            <a:pPr fontAlgn="base"/>
            <a:endParaRPr lang="en-US" sz="2800" dirty="0"/>
          </a:p>
          <a:p>
            <a:pPr fontAlgn="base"/>
            <a:r>
              <a:rPr lang="en-US" sz="2800" dirty="0"/>
              <a:t>change margins, orientation, paper size and scale​</a:t>
            </a:r>
          </a:p>
          <a:p>
            <a:pPr fontAlgn="base"/>
            <a:r>
              <a:rPr lang="en-US" sz="2800" dirty="0"/>
              <a:t>print column and row titles or selected ranges of cells​</a:t>
            </a:r>
          </a:p>
          <a:p>
            <a:pPr fontAlgn="base"/>
            <a:r>
              <a:rPr lang="en-US" sz="2800" dirty="0"/>
              <a:t>add and modify headers and footers​</a:t>
            </a:r>
          </a:p>
          <a:p>
            <a:pPr fontAlgn="base"/>
            <a:r>
              <a:rPr lang="en-US" sz="2800" dirty="0"/>
              <a:t>print selected worksheets​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8B3541-2D95-4594-B4A1-A3267976D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0A6BA9-6375-421B-ABCB-2B9DCE386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5270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8863013" cy="4525963"/>
          </a:xfrm>
        </p:spPr>
        <p:txBody>
          <a:bodyPr>
            <a:normAutofit/>
          </a:bodyPr>
          <a:lstStyle/>
          <a:p>
            <a:r>
              <a:rPr lang="en-US" b="1" dirty="0"/>
              <a:t>Width, Height, Scale</a:t>
            </a:r>
          </a:p>
          <a:p>
            <a:pPr lvl="1"/>
            <a:r>
              <a:rPr lang="en-US" dirty="0"/>
              <a:t>Width and Height </a:t>
            </a:r>
          </a:p>
          <a:p>
            <a:pPr lvl="2"/>
            <a:r>
              <a:rPr lang="en-US" dirty="0"/>
              <a:t>Calculate the correct scale value to fit the worksheet into the specified number of pages vertically and horizontally</a:t>
            </a:r>
          </a:p>
          <a:p>
            <a:pPr lvl="1"/>
            <a:r>
              <a:rPr lang="en-US" dirty="0"/>
              <a:t>Scale</a:t>
            </a:r>
          </a:p>
          <a:p>
            <a:pPr lvl="2"/>
            <a:r>
              <a:rPr lang="en-US" dirty="0"/>
              <a:t>Magnify or shrink the size of the worksheet proportionally on the page</a:t>
            </a:r>
          </a:p>
          <a:p>
            <a:pPr lvl="2"/>
            <a:r>
              <a:rPr lang="en-US" dirty="0"/>
              <a:t>Scale is the printing equivalent of the Zoom feature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72613" y="2377831"/>
            <a:ext cx="1401713" cy="81629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B6B62E-8304-430F-8F98-C56E4CC7E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86DA3-EFAE-4CF1-ADBD-3984C8F9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4147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27797"/>
            <a:ext cx="10148889" cy="4525963"/>
          </a:xfrm>
        </p:spPr>
        <p:txBody>
          <a:bodyPr>
            <a:normAutofit/>
          </a:bodyPr>
          <a:lstStyle/>
          <a:p>
            <a:r>
              <a:rPr lang="en-US" b="1" dirty="0"/>
              <a:t>Gridlines or Headings</a:t>
            </a:r>
          </a:p>
          <a:p>
            <a:pPr lvl="1"/>
            <a:r>
              <a:rPr lang="en-US" dirty="0"/>
              <a:t>Gridlines </a:t>
            </a:r>
          </a:p>
          <a:p>
            <a:pPr lvl="2"/>
            <a:r>
              <a:rPr lang="en-US" dirty="0"/>
              <a:t>Displays lines around each cell</a:t>
            </a:r>
          </a:p>
          <a:p>
            <a:pPr lvl="2"/>
            <a:r>
              <a:rPr lang="en-US" dirty="0"/>
              <a:t>By default, they are turned on for viewing and turned off for printing</a:t>
            </a:r>
          </a:p>
          <a:p>
            <a:pPr lvl="1"/>
            <a:r>
              <a:rPr lang="en-US" dirty="0"/>
              <a:t>Headings </a:t>
            </a:r>
          </a:p>
          <a:p>
            <a:pPr lvl="2"/>
            <a:r>
              <a:rPr lang="en-US" dirty="0"/>
              <a:t>By default, they are turned on for viewing and turned off for printing</a:t>
            </a:r>
          </a:p>
          <a:p>
            <a:pPr lvl="2"/>
            <a:r>
              <a:rPr lang="en-US" dirty="0"/>
              <a:t>Headings identify columns labeled as A, B, C, …, while rows are labeled 1, 2, 3, …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636525" y="1995084"/>
            <a:ext cx="1121963" cy="82499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0053A-370D-4BB8-A052-BF835E084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6BC8F7-09C3-4138-9025-B526B81D4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9036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8267114" cy="4525963"/>
          </a:xfrm>
        </p:spPr>
        <p:txBody>
          <a:bodyPr>
            <a:normAutofit/>
          </a:bodyPr>
          <a:lstStyle/>
          <a:p>
            <a:r>
              <a:rPr lang="en-US" b="1" dirty="0"/>
              <a:t>Using the Page Setup Dialog Box for Page Formatting</a:t>
            </a:r>
          </a:p>
          <a:p>
            <a:pPr lvl="1"/>
            <a:r>
              <a:rPr lang="en-US" dirty="0"/>
              <a:t>Scaling</a:t>
            </a:r>
          </a:p>
          <a:p>
            <a:pPr lvl="2"/>
            <a:r>
              <a:rPr lang="en-US" dirty="0"/>
              <a:t>Specify a percentage to magnify or shrink the size of</a:t>
            </a:r>
            <a:br>
              <a:rPr lang="en-US" dirty="0"/>
            </a:br>
            <a:r>
              <a:rPr lang="en-US" dirty="0"/>
              <a:t>the worksheet proportionally, or “fit” the worksheet into  </a:t>
            </a:r>
            <a:br>
              <a:rPr lang="en-US" dirty="0"/>
            </a:br>
            <a:r>
              <a:rPr lang="en-US" dirty="0"/>
              <a:t>a specified number of pages</a:t>
            </a:r>
          </a:p>
          <a:p>
            <a:pPr lvl="1"/>
            <a:r>
              <a:rPr lang="en-US" dirty="0"/>
              <a:t>Print quality</a:t>
            </a:r>
          </a:p>
          <a:p>
            <a:pPr lvl="2"/>
            <a:r>
              <a:rPr lang="en-US" dirty="0"/>
              <a:t>Determines the density of the print characters </a:t>
            </a:r>
          </a:p>
          <a:p>
            <a:pPr lvl="1"/>
            <a:r>
              <a:rPr lang="en-US" dirty="0"/>
              <a:t>First page number </a:t>
            </a:r>
          </a:p>
          <a:p>
            <a:pPr lvl="2"/>
            <a:r>
              <a:rPr lang="en-US" dirty="0"/>
              <a:t>Specify a starting page number for the printed output</a:t>
            </a:r>
          </a:p>
          <a:p>
            <a:pPr lvl="2"/>
            <a:r>
              <a:rPr lang="en-US" dirty="0"/>
              <a:t>Effective only if you include the page number in a header or footer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768"/>
          <a:stretch/>
        </p:blipFill>
        <p:spPr bwMode="auto">
          <a:xfrm>
            <a:off x="7652825" y="2436171"/>
            <a:ext cx="3488787" cy="23576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8E8E2-036F-486A-84FA-28090D22F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8CAFD-FA72-4E17-BE31-60F2BAC9D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522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 Header or Footer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i="1" dirty="0"/>
              <a:t>header </a:t>
            </a:r>
            <a:r>
              <a:rPr lang="en-US" dirty="0"/>
              <a:t>is the text you want to appear at the top of every printed page</a:t>
            </a:r>
          </a:p>
          <a:p>
            <a:r>
              <a:rPr lang="en-US" dirty="0"/>
              <a:t>A </a:t>
            </a:r>
            <a:r>
              <a:rPr lang="en-US" i="1" dirty="0"/>
              <a:t>footer</a:t>
            </a:r>
            <a:r>
              <a:rPr lang="en-US" dirty="0"/>
              <a:t> is the text you want to appear at the bottom of every printed page</a:t>
            </a:r>
          </a:p>
          <a:p>
            <a:r>
              <a:rPr lang="en-US" dirty="0"/>
              <a:t>To add a header or footer:</a:t>
            </a:r>
          </a:p>
          <a:p>
            <a:pPr lvl="1"/>
            <a:r>
              <a:rPr lang="en-US" dirty="0"/>
              <a:t>On the Page Layout tab, in the Page Setup </a:t>
            </a:r>
            <a:br>
              <a:rPr lang="en-US" dirty="0"/>
            </a:br>
            <a:r>
              <a:rPr lang="en-US" dirty="0"/>
              <a:t>group, click </a:t>
            </a:r>
            <a:r>
              <a:rPr lang="en-US" b="1" dirty="0"/>
              <a:t>Print Titles</a:t>
            </a:r>
            <a:r>
              <a:rPr lang="en-US" dirty="0"/>
              <a:t>, then click </a:t>
            </a:r>
            <a:br>
              <a:rPr lang="en-US" dirty="0"/>
            </a:br>
            <a:r>
              <a:rPr lang="en-US" b="1" dirty="0"/>
              <a:t>Header/Footer</a:t>
            </a:r>
            <a:r>
              <a:rPr lang="en-US" dirty="0"/>
              <a:t>; or</a:t>
            </a:r>
            <a:endParaRPr lang="en-US" b="1" dirty="0"/>
          </a:p>
          <a:p>
            <a:pPr lvl="1"/>
            <a:r>
              <a:rPr lang="en-US" dirty="0"/>
              <a:t>On the Page Layout tab, in the Page Setup </a:t>
            </a:r>
            <a:br>
              <a:rPr lang="en-US" dirty="0"/>
            </a:br>
            <a:r>
              <a:rPr lang="en-US" dirty="0"/>
              <a:t>group, click the </a:t>
            </a:r>
            <a:r>
              <a:rPr lang="en-US" b="1" dirty="0"/>
              <a:t>Page Setup </a:t>
            </a:r>
            <a:r>
              <a:rPr lang="en-US" dirty="0"/>
              <a:t>dialog box</a:t>
            </a:r>
            <a:br>
              <a:rPr lang="en-US" dirty="0"/>
            </a:br>
            <a:r>
              <a:rPr lang="en-US" dirty="0"/>
              <a:t>launcher, then click </a:t>
            </a:r>
            <a:r>
              <a:rPr lang="en-US" b="1" dirty="0"/>
              <a:t>Header/Footer</a:t>
            </a:r>
          </a:p>
          <a:p>
            <a:pPr lvl="1"/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72514" y="2785404"/>
            <a:ext cx="3728746" cy="309937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ACCC45-7899-4D8C-8356-0832B5AAE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857FBD-C2D6-4D51-98C2-ADFB74B00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4491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 Header or Footer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10972800" cy="4525963"/>
          </a:xfrm>
        </p:spPr>
        <p:txBody>
          <a:bodyPr>
            <a:normAutofit/>
          </a:bodyPr>
          <a:lstStyle/>
          <a:p>
            <a:r>
              <a:rPr lang="en-US" dirty="0"/>
              <a:t>To customize a header or footer, in the Page </a:t>
            </a:r>
            <a:br>
              <a:rPr lang="en-US" dirty="0"/>
            </a:br>
            <a:r>
              <a:rPr lang="en-US" dirty="0"/>
              <a:t>Setup dialog box, click </a:t>
            </a:r>
            <a:r>
              <a:rPr lang="en-US" b="1" dirty="0"/>
              <a:t>Custom Header</a:t>
            </a:r>
            <a:r>
              <a:rPr lang="en-US" dirty="0"/>
              <a:t> or</a:t>
            </a:r>
            <a:br>
              <a:rPr lang="en-US" b="1" dirty="0"/>
            </a:br>
            <a:r>
              <a:rPr lang="en-US" b="1" dirty="0"/>
              <a:t>Custom Footer</a:t>
            </a:r>
            <a:endParaRPr lang="en-US" dirty="0"/>
          </a:p>
          <a:p>
            <a:endParaRPr lang="en-US" dirty="0"/>
          </a:p>
          <a:p>
            <a:r>
              <a:rPr lang="en-US" dirty="0"/>
              <a:t>To use the Ribbon to add or modify a </a:t>
            </a:r>
            <a:br>
              <a:rPr lang="en-US" dirty="0"/>
            </a:br>
            <a:r>
              <a:rPr lang="en-US" dirty="0"/>
              <a:t>header or footer:</a:t>
            </a:r>
          </a:p>
          <a:p>
            <a:pPr lvl="1"/>
            <a:r>
              <a:rPr lang="en-US" dirty="0"/>
              <a:t>On the Insert tab, in the Text group, click </a:t>
            </a:r>
            <a:r>
              <a:rPr lang="en-US" b="1" dirty="0"/>
              <a:t>Header &amp; Footer</a:t>
            </a:r>
            <a:r>
              <a:rPr lang="en-US" dirty="0"/>
              <a:t>; or</a:t>
            </a:r>
            <a:endParaRPr lang="en-US" b="1" dirty="0"/>
          </a:p>
          <a:p>
            <a:pPr lvl="1"/>
            <a:r>
              <a:rPr lang="en-US" dirty="0"/>
              <a:t>On the View tab, in the Workbook Views group, click </a:t>
            </a:r>
            <a:r>
              <a:rPr lang="en-US" b="1" dirty="0"/>
              <a:t>Page Layout</a:t>
            </a:r>
            <a:r>
              <a:rPr lang="en-US" dirty="0"/>
              <a:t>, and then click in the header or footer section of the worksheet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22" y="1791224"/>
            <a:ext cx="4111785" cy="2189934"/>
          </a:xfrm>
          <a:prstGeom prst="rect">
            <a:avLst/>
          </a:prstGeom>
          <a:ln>
            <a:noFill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BFADF-0C46-437D-9D2B-DF0CA30C0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EF2FC7-BEDC-4E98-8958-771AA56CF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237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 Header or Footer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8907793"/>
              </p:ext>
            </p:extLst>
          </p:nvPr>
        </p:nvGraphicFramePr>
        <p:xfrm>
          <a:off x="609600" y="1727196"/>
          <a:ext cx="10972800" cy="46063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66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064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73238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Page Number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Displays the code &amp;[Page] in the selected section of the header or footer. The page number will start at 1 by default. You can change this in the Page Setup dialog box.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3238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Number of Pages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Displays the code &amp;[Pages]. This calculates the total number of pages in the selected worksheet(s) to be printed.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109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Current Date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Inserts the current date (from the computer) into the report, displayed as the code &amp;[Date].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1109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Current Time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Inserts the current time (from the computer) into the report, displayed as the code &amp;[Time].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3238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File Path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Inserts the current path (drive and folder location) and file name into the header or footer, displayed as the code &amp;[Path]&amp;[File].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109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File Name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Inserts the name of the file into the header or footer, displayed as the code &amp;[File].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1109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Sheet Name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Inserts the name of the tab for the current worksheet, displayed as the code &amp;[Tab].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1109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Picture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Inserts a picture into the header or footer, displayed as the code &amp;[Picture].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1109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Format Picture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Provides options to change the properties for the inserted picture.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F56546-1D5B-4867-9F8B-1EAEA7D3B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2BFA5E-F073-4EC0-BBFC-579731CF9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053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Titles and Ranges of Cells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Print Titles </a:t>
            </a:r>
            <a:r>
              <a:rPr lang="en-US" dirty="0"/>
              <a:t>are rows or columns (or both) that </a:t>
            </a:r>
            <a:br>
              <a:rPr lang="en-US" dirty="0"/>
            </a:br>
            <a:r>
              <a:rPr lang="en-US" dirty="0"/>
              <a:t>appear on every page of a printed worksheet​</a:t>
            </a:r>
          </a:p>
          <a:p>
            <a:pPr lvl="1"/>
            <a:r>
              <a:rPr lang="en-US" dirty="0"/>
              <a:t>Specify the rows and/or columns to use as</a:t>
            </a:r>
            <a:br>
              <a:rPr lang="en-US" dirty="0"/>
            </a:br>
            <a:r>
              <a:rPr lang="en-US" dirty="0"/>
              <a:t>print titles on the Sheet tab of the Page Setup dialog box </a:t>
            </a:r>
          </a:p>
          <a:p>
            <a:r>
              <a:rPr lang="en-US" dirty="0"/>
              <a:t>To specify a range of selected cells as a print area, on the Page Layout tab, in the Page Setup group, click </a:t>
            </a:r>
            <a:r>
              <a:rPr lang="en-US" b="1" dirty="0"/>
              <a:t>Print Area</a:t>
            </a:r>
            <a:r>
              <a:rPr lang="en-US" dirty="0"/>
              <a:t>, then click </a:t>
            </a:r>
            <a:r>
              <a:rPr lang="en-US" b="1" dirty="0"/>
              <a:t>Set Print Area</a:t>
            </a:r>
          </a:p>
          <a:p>
            <a:r>
              <a:rPr lang="en-US" dirty="0"/>
              <a:t>To print only a selected range of cells, change the settings</a:t>
            </a:r>
            <a:br>
              <a:rPr lang="en-US" dirty="0"/>
            </a:br>
            <a:r>
              <a:rPr lang="en-US" dirty="0"/>
              <a:t>on the Print tab in Backstage view from Active Sheets to </a:t>
            </a:r>
            <a:br>
              <a:rPr lang="en-US" dirty="0"/>
            </a:br>
            <a:r>
              <a:rPr lang="en-US" dirty="0"/>
              <a:t>Print Selection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3" t="66982" r="51207"/>
          <a:stretch/>
        </p:blipFill>
        <p:spPr bwMode="auto">
          <a:xfrm>
            <a:off x="9013276" y="4524351"/>
            <a:ext cx="2119544" cy="880155"/>
          </a:xfrm>
          <a:prstGeom prst="rect">
            <a:avLst/>
          </a:prstGeom>
          <a:noFill/>
          <a:ln w="3175">
            <a:noFill/>
          </a:ln>
        </p:spPr>
      </p:pic>
      <p:pic>
        <p:nvPicPr>
          <p:cNvPr id="9" name="Picture 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570"/>
          <a:stretch/>
        </p:blipFill>
        <p:spPr bwMode="auto">
          <a:xfrm>
            <a:off x="7765365" y="1799080"/>
            <a:ext cx="3438696" cy="1119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C6870C-9947-4E3A-B31D-5BD3B2203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0BFDB0-5AF1-41A6-A079-7285BD7F8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863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Selected Worksheets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Office Backstage Print Settings let you select one of three options for printing</a:t>
            </a:r>
          </a:p>
          <a:p>
            <a:pPr lvl="1"/>
            <a:r>
              <a:rPr lang="en-US" dirty="0"/>
              <a:t>Print the current active worksheet(s)</a:t>
            </a:r>
          </a:p>
          <a:p>
            <a:pPr lvl="1"/>
            <a:r>
              <a:rPr lang="en-US" dirty="0"/>
              <a:t>Print all worksheets in the entire workbook</a:t>
            </a:r>
          </a:p>
          <a:p>
            <a:pPr lvl="1" fontAlgn="base"/>
            <a:r>
              <a:rPr lang="en-US" dirty="0"/>
              <a:t>Print the currently selected range of cells in the current active worksheet</a:t>
            </a:r>
          </a:p>
          <a:p>
            <a:pPr fontAlgn="base"/>
            <a:r>
              <a:rPr lang="en-US" dirty="0"/>
              <a:t>To print more than one worksheet (but not the entire workbook) at the same time, select the desired worksheets as a group first​, then print them</a:t>
            </a:r>
          </a:p>
          <a:p>
            <a:pPr lvl="1" fontAlgn="base"/>
            <a:r>
              <a:rPr lang="en-US" dirty="0"/>
              <a:t>Use CTRL to add worksheets to the group of active worksheets​</a:t>
            </a:r>
          </a:p>
          <a:p>
            <a:pPr lvl="1" fontAlgn="base"/>
            <a:r>
              <a:rPr lang="en-US" dirty="0"/>
              <a:t>Use SHIFT to select a range of worksheets as the active group​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8B0D64-925B-43C4-92E0-A4AE9291B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3B05F0-1D51-4A3C-A780-8DA3005A3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3760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 fontAlgn="base"/>
            <a:r>
              <a:rPr lang="en-US" sz="2800" dirty="0"/>
              <a:t>create and arrange worksheet windows​</a:t>
            </a:r>
          </a:p>
          <a:p>
            <a:pPr fontAlgn="base"/>
            <a:r>
              <a:rPr lang="en-US" sz="2800" dirty="0"/>
              <a:t>split and freeze panes​</a:t>
            </a:r>
          </a:p>
          <a:p>
            <a:pPr fontAlgn="base"/>
            <a:r>
              <a:rPr lang="en-US" sz="2800" dirty="0"/>
              <a:t>zoom in and out of worksheets​</a:t>
            </a:r>
          </a:p>
          <a:p>
            <a:pPr fontAlgn="base"/>
            <a:r>
              <a:rPr lang="en-US" sz="2800" dirty="0"/>
              <a:t>print and preview worksheets​</a:t>
            </a:r>
          </a:p>
          <a:p>
            <a:pPr fontAlgn="base"/>
            <a:r>
              <a:rPr lang="en-US" sz="2800" dirty="0"/>
              <a:t>use different workbook views</a:t>
            </a:r>
          </a:p>
          <a:p>
            <a:pPr fontAlgn="base"/>
            <a:r>
              <a:rPr lang="en-US" sz="2800" dirty="0"/>
              <a:t>add and preview page breaks​</a:t>
            </a:r>
          </a:p>
          <a:p>
            <a:pPr fontAlgn="base"/>
            <a:endParaRPr lang="en-US" sz="2800" dirty="0"/>
          </a:p>
          <a:p>
            <a:pPr fontAlgn="base"/>
            <a:r>
              <a:rPr lang="en-US" sz="2800" dirty="0"/>
              <a:t>change margins, orientation, paper size and scale​</a:t>
            </a:r>
          </a:p>
          <a:p>
            <a:pPr fontAlgn="base"/>
            <a:r>
              <a:rPr lang="en-US" sz="2800" dirty="0"/>
              <a:t>print column and row titles or selected ranges of cells​</a:t>
            </a:r>
          </a:p>
          <a:p>
            <a:pPr fontAlgn="base"/>
            <a:r>
              <a:rPr lang="en-US" sz="2800" dirty="0"/>
              <a:t>add and modify headers and footers​</a:t>
            </a:r>
          </a:p>
          <a:p>
            <a:pPr fontAlgn="base"/>
            <a:r>
              <a:rPr lang="en-US" sz="2800" dirty="0"/>
              <a:t>print selected worksheets​</a:t>
            </a:r>
          </a:p>
          <a:p>
            <a:pPr fontAlgn="base"/>
            <a:endParaRPr lang="en-US" sz="28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B4B52-6EA6-4E73-B8FD-348BB57A98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1C5A3-7155-4116-ADC8-9F7B34C1B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745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Worksheet Views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5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78" y="1773580"/>
            <a:ext cx="4443664" cy="93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8600" y="13271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074520"/>
              </p:ext>
            </p:extLst>
          </p:nvPr>
        </p:nvGraphicFramePr>
        <p:xfrm>
          <a:off x="721894" y="2871024"/>
          <a:ext cx="10507579" cy="28971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2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05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6661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Zoom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Change the magnification percentage to zoom in and out (bigger and smaller text) on the worksheet.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6763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100%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Force the zoom back to 100% immediately.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661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Zoom to Selection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Zoom in or out to display the entire group of selected cells on the worksheet.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7173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New Window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Open a second view of the workbook.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97385B-1EB5-4398-AC5E-94118C781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90F04B-7EF7-4B57-B0AF-D5C9DDCDE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12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Worksheet Views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8600" y="13271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936257"/>
              </p:ext>
            </p:extLst>
          </p:nvPr>
        </p:nvGraphicFramePr>
        <p:xfrm>
          <a:off x="609599" y="1773128"/>
          <a:ext cx="10860741" cy="42548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77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52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1735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Arrange All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Arrange all of the Excel windows on the screen in one of several layouts: tiled, horizontal, vertical, or cascade.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3158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Freeze Panes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Lock in place the rows above and the columns to the left of a selected cell while you scroll in the worksheet. This option is useful to keep the headings on the screen when you are working in cells remote from those headings.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3347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Split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Split the worksheet into two or four panes based on the cursor position.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8328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Hide</a:t>
                      </a:r>
                      <a:endParaRPr lang="en-US" sz="2000" kern="1200" dirty="0">
                        <a:solidFill>
                          <a:schemeClr val="tx1"/>
                        </a:solidFill>
                        <a:effectLst/>
                        <a:latin typeface="Segoe UI" panose="020B0502040204020203" pitchFamily="34" charset="0"/>
                        <a:ea typeface="+mn-ea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Hide the active window from the screen. This is useful when you are working with multiple windows and you want Excel to display only specific windows.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8328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Unhide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Display a dialog box listing the windows you have hidden so that you can select individual windows and redisplay them.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C3687F-72C1-4FEB-B64A-642ECAEFB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AC2E68-DDB5-45BD-8111-E4F7FC88E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035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Worksheet Views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8600" y="13271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156242"/>
              </p:ext>
            </p:extLst>
          </p:nvPr>
        </p:nvGraphicFramePr>
        <p:xfrm>
          <a:off x="609599" y="1828800"/>
          <a:ext cx="10860741" cy="35598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581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025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88489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View Side by Side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Place two open workbooks side by side in the Excel document window. You can place the two side by side in a vertical or horizontal position.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801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Synchronous Scrolling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Scroll through the worksheets in each pane simultaneously.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0232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Reset Window Position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Reset the displayed worksheets to equal sizes.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93157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Switch Windows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Present a list of the documents currently open in Excel. You can then bring a workbook to the front by clicking on it.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1989EF-D535-4A36-963D-6C3CE64F0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993000-D66C-41FC-9545-B41CE5B17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08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9999"/>
            <a:ext cx="10972800" cy="1384845"/>
          </a:xfrm>
        </p:spPr>
        <p:txBody>
          <a:bodyPr>
            <a:normAutofit fontScale="90000"/>
          </a:bodyPr>
          <a:lstStyle/>
          <a:p>
            <a:r>
              <a:rPr lang="en-US" dirty="0"/>
              <a:t>Creating and Arranging Worksheet Windows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199736"/>
            <a:ext cx="10972800" cy="4054024"/>
          </a:xfrm>
        </p:spPr>
        <p:txBody>
          <a:bodyPr>
            <a:normAutofit/>
          </a:bodyPr>
          <a:lstStyle/>
          <a:p>
            <a:r>
              <a:rPr lang="en-US" dirty="0"/>
              <a:t>Use </a:t>
            </a:r>
            <a:r>
              <a:rPr lang="en-US" b="1" dirty="0"/>
              <a:t>New Window </a:t>
            </a:r>
            <a:r>
              <a:rPr lang="en-US" dirty="0"/>
              <a:t>to open another view of the active workbook​, then arrange workbook windows to view different parts of the workbook</a:t>
            </a:r>
          </a:p>
          <a:p>
            <a:r>
              <a:rPr lang="en-US" dirty="0"/>
              <a:t>On the View tab, in the Window group, click </a:t>
            </a:r>
            <a:r>
              <a:rPr lang="en-US" b="1" dirty="0"/>
              <a:t>New Window</a:t>
            </a:r>
            <a:endParaRPr lang="en-US" dirty="0"/>
          </a:p>
          <a:p>
            <a:pPr lvl="1"/>
            <a:r>
              <a:rPr lang="en-US" dirty="0"/>
              <a:t>Displays a second screen with a copy of the open worksheet, such as Quarterly Income Statement Reference:2</a:t>
            </a:r>
          </a:p>
          <a:p>
            <a:pPr lvl="1"/>
            <a:r>
              <a:rPr lang="en-US" dirty="0"/>
              <a:t>You can switch between worksheets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6D2BFA-DEB2-4416-8711-D824E0EFF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3B484-6E56-4DD3-8FAA-EA8C5DC0C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22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9999"/>
            <a:ext cx="10972800" cy="1255449"/>
          </a:xfrm>
        </p:spPr>
        <p:txBody>
          <a:bodyPr>
            <a:normAutofit fontScale="90000"/>
          </a:bodyPr>
          <a:lstStyle/>
          <a:p>
            <a:r>
              <a:rPr lang="en-US" dirty="0"/>
              <a:t>Creating and Arranging Worksheet Windows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2104845"/>
            <a:ext cx="10972800" cy="4148915"/>
          </a:xfrm>
        </p:spPr>
        <p:txBody>
          <a:bodyPr>
            <a:normAutofit/>
          </a:bodyPr>
          <a:lstStyle/>
          <a:p>
            <a:r>
              <a:rPr lang="en-US" dirty="0"/>
              <a:t>Use the Arrange All button to quickly reposition all open workbook views on the screen at the same time</a:t>
            </a:r>
          </a:p>
          <a:p>
            <a:r>
              <a:rPr lang="en-US" dirty="0"/>
              <a:t>On the View tab, in the Window group, click </a:t>
            </a:r>
            <a:r>
              <a:rPr lang="en-US" b="1" dirty="0"/>
              <a:t>Arrange All</a:t>
            </a:r>
          </a:p>
          <a:p>
            <a:pPr lvl="1"/>
            <a:r>
              <a:rPr lang="en-US" dirty="0"/>
              <a:t>Choose an arrangement based on what you want to see for the</a:t>
            </a:r>
            <a:br>
              <a:rPr lang="en-US" dirty="0"/>
            </a:br>
            <a:r>
              <a:rPr lang="en-US" dirty="0"/>
              <a:t>number and type of worksheets open, or how you want to</a:t>
            </a:r>
            <a:br>
              <a:rPr lang="en-US" dirty="0"/>
            </a:br>
            <a:r>
              <a:rPr lang="en-US" dirty="0"/>
              <a:t>manipulate the data</a:t>
            </a:r>
          </a:p>
        </p:txBody>
      </p:sp>
      <p:pic>
        <p:nvPicPr>
          <p:cNvPr id="12" name="Picture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59897" y="3132991"/>
            <a:ext cx="1512739" cy="14903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ABB03B-4907-4501-968D-7D71E862B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C39598-FD6F-4075-8CA4-84797606B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479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70156"/>
            <a:ext cx="11191336" cy="790330"/>
          </a:xfrm>
        </p:spPr>
        <p:txBody>
          <a:bodyPr>
            <a:normAutofit fontScale="90000"/>
          </a:bodyPr>
          <a:lstStyle/>
          <a:p>
            <a:r>
              <a:rPr lang="en-US" dirty="0"/>
              <a:t>Creating and Arranging Worksheet Windows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633995"/>
            <a:ext cx="10972800" cy="4525963"/>
          </a:xfrm>
        </p:spPr>
        <p:txBody>
          <a:bodyPr>
            <a:normAutofit/>
          </a:bodyPr>
          <a:lstStyle/>
          <a:p>
            <a:r>
              <a:rPr lang="en-US" b="1" dirty="0"/>
              <a:t>Tiled</a:t>
            </a:r>
          </a:p>
          <a:p>
            <a:pPr lvl="1"/>
            <a:r>
              <a:rPr lang="en-US" dirty="0"/>
              <a:t>Re-arrange worksheet windows on the screen so that all windows are as square as possible and positioned next to each other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F6A8B2-BCA9-4CF3-8CB5-38719E6715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583" y="2986541"/>
            <a:ext cx="5782450" cy="306891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C93D92-7E65-4879-939B-A84904140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8023F4-FDF6-4595-8EFE-94018AE13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874657"/>
      </p:ext>
    </p:extLst>
  </p:cSld>
  <p:clrMapOvr>
    <a:masterClrMapping/>
  </p:clrMapOvr>
</p:sld>
</file>

<file path=ppt/theme/theme1.xml><?xml version="1.0" encoding="utf-8"?>
<a:theme xmlns:a="http://schemas.openxmlformats.org/drawingml/2006/main" name="pptB060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ppt809E.tmp</Template>
  <TotalTime>3572</TotalTime>
  <Words>1976</Words>
  <Application>Microsoft Office PowerPoint</Application>
  <PresentationFormat>Widescreen</PresentationFormat>
  <Paragraphs>403</Paragraphs>
  <Slides>38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Calibri Light</vt:lpstr>
      <vt:lpstr>Segoe UI</vt:lpstr>
      <vt:lpstr>Times New Roman</vt:lpstr>
      <vt:lpstr>pptB060.tmp</vt:lpstr>
      <vt:lpstr>Custom Design</vt:lpstr>
      <vt:lpstr>PowerPoint Presentation</vt:lpstr>
      <vt:lpstr>Microsoft Excel</vt:lpstr>
      <vt:lpstr>Lesson Objectives</vt:lpstr>
      <vt:lpstr>Changing Worksheet Views</vt:lpstr>
      <vt:lpstr>Changing Worksheet Views</vt:lpstr>
      <vt:lpstr>Changing Worksheet Views</vt:lpstr>
      <vt:lpstr>Creating and Arranging Worksheet Windows</vt:lpstr>
      <vt:lpstr>Creating and Arranging Worksheet Windows</vt:lpstr>
      <vt:lpstr>Creating and Arranging Worksheet Windows</vt:lpstr>
      <vt:lpstr>Creating and Arranging Worksheet Windows</vt:lpstr>
      <vt:lpstr>Creating and Arranging Worksheet Windows</vt:lpstr>
      <vt:lpstr>Creating and Arranging Worksheet Windows</vt:lpstr>
      <vt:lpstr>Splitting Panes</vt:lpstr>
      <vt:lpstr>Splitting Panes</vt:lpstr>
      <vt:lpstr>Freezing Panes</vt:lpstr>
      <vt:lpstr>Changing the Zoom</vt:lpstr>
      <vt:lpstr>Printing and Previewing the Workbook</vt:lpstr>
      <vt:lpstr>Changing the Workbook Views</vt:lpstr>
      <vt:lpstr>Changing the Workbook Views</vt:lpstr>
      <vt:lpstr>Changing the Workbook Views</vt:lpstr>
      <vt:lpstr>Changing the Workbook Views</vt:lpstr>
      <vt:lpstr>Changing the Workbook Views</vt:lpstr>
      <vt:lpstr>Customizing the Page Layout</vt:lpstr>
      <vt:lpstr>Customizing the Page Layout</vt:lpstr>
      <vt:lpstr>Setting Page Breaks</vt:lpstr>
      <vt:lpstr>Page Formatting</vt:lpstr>
      <vt:lpstr>Page Formatting</vt:lpstr>
      <vt:lpstr>Page Formatting</vt:lpstr>
      <vt:lpstr>Page Formatting</vt:lpstr>
      <vt:lpstr>Page Formatting</vt:lpstr>
      <vt:lpstr>Page Formatting</vt:lpstr>
      <vt:lpstr>Page Formatting</vt:lpstr>
      <vt:lpstr>Adding a Header or Footer</vt:lpstr>
      <vt:lpstr>Adding a Header or Footer</vt:lpstr>
      <vt:lpstr>Adding a Header or Footer</vt:lpstr>
      <vt:lpstr>Printing Titles and Ranges of Cells</vt:lpstr>
      <vt:lpstr>Printing Selected Worksheets</vt:lpstr>
      <vt:lpstr>Lesson Summary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Microsoft® Office Excel 2016</dc:title>
  <dc:creator>Mary E. Yeatts</dc:creator>
  <cp:lastModifiedBy>Irina Heer</cp:lastModifiedBy>
  <cp:revision>351</cp:revision>
  <cp:lastPrinted>2016-12-05T15:12:34Z</cp:lastPrinted>
  <dcterms:created xsi:type="dcterms:W3CDTF">2016-12-01T20:19:25Z</dcterms:created>
  <dcterms:modified xsi:type="dcterms:W3CDTF">2019-08-30T19:00:39Z</dcterms:modified>
</cp:coreProperties>
</file>